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</p:sldMasterIdLst>
  <p:notesMasterIdLst>
    <p:notesMasterId r:id="rId24"/>
  </p:notesMasterIdLst>
  <p:sldIdLst>
    <p:sldId id="257" r:id="rId4"/>
    <p:sldId id="286" r:id="rId5"/>
    <p:sldId id="287" r:id="rId6"/>
    <p:sldId id="277" r:id="rId7"/>
    <p:sldId id="279" r:id="rId8"/>
    <p:sldId id="261" r:id="rId9"/>
    <p:sldId id="262" r:id="rId10"/>
    <p:sldId id="264" r:id="rId11"/>
    <p:sldId id="260" r:id="rId12"/>
    <p:sldId id="267" r:id="rId13"/>
    <p:sldId id="265" r:id="rId14"/>
    <p:sldId id="272" r:id="rId15"/>
    <p:sldId id="284" r:id="rId16"/>
    <p:sldId id="285" r:id="rId17"/>
    <p:sldId id="281" r:id="rId18"/>
    <p:sldId id="282" r:id="rId19"/>
    <p:sldId id="283" r:id="rId20"/>
    <p:sldId id="259" r:id="rId21"/>
    <p:sldId id="263" r:id="rId22"/>
    <p:sldId id="266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250" autoAdjust="0"/>
    <p:restoredTop sz="94660"/>
  </p:normalViewPr>
  <p:slideViewPr>
    <p:cSldViewPr>
      <p:cViewPr varScale="1">
        <p:scale>
          <a:sx n="69" d="100"/>
          <a:sy n="69" d="100"/>
        </p:scale>
        <p:origin x="-138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F6F0C5-B27C-46DB-882A-82C7092717D6}" type="datetimeFigureOut">
              <a:rPr lang="ru-RU" smtClean="0"/>
              <a:pPr/>
              <a:t>02.04.2013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776805-0B0B-45C5-B8F3-F5D8029BC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F0BEDB-62C1-4CAA-A13A-129D87F571F5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F0BEDB-62C1-4CAA-A13A-129D87F571F5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776805-0B0B-45C5-B8F3-F5D8029BCA05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D7DDD2-CD40-464E-BCB3-223DDAD687FC}" type="slidenum">
              <a:rPr lang="es-ES">
                <a:solidFill>
                  <a:srgbClr val="000000"/>
                </a:solidFill>
              </a:rPr>
              <a:pPr/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C7A4B3-F2FE-46B5-8EDC-CC55D147B95A}" type="slidenum">
              <a:rPr lang="es-ES">
                <a:solidFill>
                  <a:srgbClr val="000000"/>
                </a:solidFill>
              </a:rPr>
              <a:pPr/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FB6DA0-3AE5-4C8A-B167-7F67B5E46D0A}" type="slidenum">
              <a:rPr lang="es-ES">
                <a:solidFill>
                  <a:srgbClr val="000000"/>
                </a:solidFill>
              </a:rPr>
              <a:pPr/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D7DDD2-CD40-464E-BCB3-223DDAD687FC}" type="slidenum">
              <a:rPr lang="es-ES">
                <a:solidFill>
                  <a:srgbClr val="000000"/>
                </a:solidFill>
              </a:rPr>
              <a:pPr/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0B3C41-8252-4CE6-AE5D-13B6326D960A}" type="slidenum">
              <a:rPr lang="es-ES">
                <a:solidFill>
                  <a:srgbClr val="000000"/>
                </a:solidFill>
              </a:rPr>
              <a:pPr/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E95704-1695-47AA-B80E-9AD234717ACE}" type="slidenum">
              <a:rPr lang="es-ES">
                <a:solidFill>
                  <a:srgbClr val="000000"/>
                </a:solidFill>
              </a:rPr>
              <a:pPr/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434D9B-80DB-4168-98AD-CF532CE9DD46}" type="slidenum">
              <a:rPr lang="es-ES">
                <a:solidFill>
                  <a:srgbClr val="000000"/>
                </a:solidFill>
              </a:rPr>
              <a:pPr/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4EBC5D-3868-449B-A89D-35D5F006D205}" type="slidenum">
              <a:rPr lang="es-ES">
                <a:solidFill>
                  <a:srgbClr val="000000"/>
                </a:solidFill>
              </a:rPr>
              <a:pPr/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D8A53E-7788-4B9E-A619-779A1A7F0982}" type="slidenum">
              <a:rPr lang="es-ES">
                <a:solidFill>
                  <a:srgbClr val="000000"/>
                </a:solidFill>
              </a:rPr>
              <a:pPr/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204EAE-C510-4E95-9824-ED2845C26861}" type="slidenum">
              <a:rPr lang="es-ES">
                <a:solidFill>
                  <a:srgbClr val="000000"/>
                </a:solidFill>
              </a:rPr>
              <a:pPr/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7BBF5D-FBBB-4877-AB97-E56DA4929B78}" type="slidenum">
              <a:rPr lang="es-ES">
                <a:solidFill>
                  <a:srgbClr val="000000"/>
                </a:solidFill>
              </a:rPr>
              <a:pPr/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0B3C41-8252-4CE6-AE5D-13B6326D960A}" type="slidenum">
              <a:rPr lang="es-ES">
                <a:solidFill>
                  <a:srgbClr val="000000"/>
                </a:solidFill>
              </a:rPr>
              <a:pPr/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DF94DD-FB7A-4E34-9B72-0CF1C8253FA4}" type="slidenum">
              <a:rPr lang="es-ES">
                <a:solidFill>
                  <a:srgbClr val="000000"/>
                </a:solidFill>
              </a:rPr>
              <a:pPr/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C7A4B3-F2FE-46B5-8EDC-CC55D147B95A}" type="slidenum">
              <a:rPr lang="es-ES">
                <a:solidFill>
                  <a:srgbClr val="000000"/>
                </a:solidFill>
              </a:rPr>
              <a:pPr/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FB6DA0-3AE5-4C8A-B167-7F67B5E46D0A}" type="slidenum">
              <a:rPr lang="es-ES">
                <a:solidFill>
                  <a:srgbClr val="000000"/>
                </a:solidFill>
              </a:rPr>
              <a:pPr/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wallpaper_19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9" name="Скругленная прямоугольная выноска 8"/>
          <p:cNvSpPr/>
          <p:nvPr userDrawn="1"/>
        </p:nvSpPr>
        <p:spPr>
          <a:xfrm>
            <a:off x="1214414" y="3929066"/>
            <a:ext cx="4857784" cy="1857388"/>
          </a:xfrm>
          <a:prstGeom prst="wedgeRoundRectCallout">
            <a:avLst>
              <a:gd name="adj1" fmla="val 59428"/>
              <a:gd name="adj2" fmla="val 11902"/>
              <a:gd name="adj3" fmla="val 16667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Выноска-облако 7"/>
          <p:cNvSpPr/>
          <p:nvPr userDrawn="1"/>
        </p:nvSpPr>
        <p:spPr>
          <a:xfrm>
            <a:off x="928662" y="857232"/>
            <a:ext cx="7215238" cy="2357454"/>
          </a:xfrm>
          <a:prstGeom prst="cloudCallout">
            <a:avLst>
              <a:gd name="adj1" fmla="val 28779"/>
              <a:gd name="adj2" fmla="val 67110"/>
            </a:avLst>
          </a:prstGeom>
          <a:solidFill>
            <a:srgbClr val="FFCCCC"/>
          </a:solidFill>
          <a:ln>
            <a:solidFill>
              <a:srgbClr val="FF7575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1500174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ED727-27CD-4E07-8BCC-54F7ACA67BF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02.04.2013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2D7C6-DFB1-429C-A9F0-1B3ACF66FE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Прямоугольник 9"/>
          <p:cNvSpPr/>
          <p:nvPr userDrawn="1"/>
        </p:nvSpPr>
        <p:spPr>
          <a:xfrm>
            <a:off x="71438" y="71438"/>
            <a:ext cx="9001156" cy="6715148"/>
          </a:xfrm>
          <a:prstGeom prst="rect">
            <a:avLst/>
          </a:prstGeom>
          <a:noFill/>
          <a:ln w="57150">
            <a:solidFill>
              <a:srgbClr val="00FF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ED727-27CD-4E07-8BCC-54F7ACA67BF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02.04.2013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2D7C6-DFB1-429C-A9F0-1B3ACF66FE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ED727-27CD-4E07-8BCC-54F7ACA67BF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02.04.2013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2D7C6-DFB1-429C-A9F0-1B3ACF66FE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ED727-27CD-4E07-8BCC-54F7ACA67BF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02.04.2013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2D7C6-DFB1-429C-A9F0-1B3ACF66FE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ED727-27CD-4E07-8BCC-54F7ACA67BF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02.04.2013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2D7C6-DFB1-429C-A9F0-1B3ACF66FE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ED727-27CD-4E07-8BCC-54F7ACA67BF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02.04.2013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2D7C6-DFB1-429C-A9F0-1B3ACF66FE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ED727-27CD-4E07-8BCC-54F7ACA67BF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02.04.2013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2D7C6-DFB1-429C-A9F0-1B3ACF66FE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E95704-1695-47AA-B80E-9AD234717ACE}" type="slidenum">
              <a:rPr lang="es-ES">
                <a:solidFill>
                  <a:srgbClr val="000000"/>
                </a:solidFill>
              </a:rPr>
              <a:pPr/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ED727-27CD-4E07-8BCC-54F7ACA67BF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02.04.2013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2D7C6-DFB1-429C-A9F0-1B3ACF66FE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ED727-27CD-4E07-8BCC-54F7ACA67BF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02.04.2013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2D7C6-DFB1-429C-A9F0-1B3ACF66FE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ED727-27CD-4E07-8BCC-54F7ACA67BF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02.04.2013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2D7C6-DFB1-429C-A9F0-1B3ACF66FE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ED727-27CD-4E07-8BCC-54F7ACA67BF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02.04.2013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2D7C6-DFB1-429C-A9F0-1B3ACF66FE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434D9B-80DB-4168-98AD-CF532CE9DD46}" type="slidenum">
              <a:rPr lang="es-ES">
                <a:solidFill>
                  <a:srgbClr val="000000"/>
                </a:solidFill>
              </a:rPr>
              <a:pPr/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4EBC5D-3868-449B-A89D-35D5F006D205}" type="slidenum">
              <a:rPr lang="es-ES">
                <a:solidFill>
                  <a:srgbClr val="000000"/>
                </a:solidFill>
              </a:rPr>
              <a:pPr/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D8A53E-7788-4B9E-A619-779A1A7F0982}" type="slidenum">
              <a:rPr lang="es-ES">
                <a:solidFill>
                  <a:srgbClr val="000000"/>
                </a:solidFill>
              </a:rPr>
              <a:pPr/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204EAE-C510-4E95-9824-ED2845C26861}" type="slidenum">
              <a:rPr lang="es-ES">
                <a:solidFill>
                  <a:srgbClr val="000000"/>
                </a:solidFill>
              </a:rPr>
              <a:pPr/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7BBF5D-FBBB-4877-AB97-E56DA4929B78}" type="slidenum">
              <a:rPr lang="es-ES">
                <a:solidFill>
                  <a:srgbClr val="000000"/>
                </a:solidFill>
              </a:rPr>
              <a:pPr/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DF94DD-FB7A-4E34-9B72-0CF1C8253FA4}" type="slidenum">
              <a:rPr lang="es-ES">
                <a:solidFill>
                  <a:srgbClr val="000000"/>
                </a:solidFill>
              </a:rPr>
              <a:pPr/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ABFDEE3-3E05-4A66-9B60-0A20B037DF6B}" type="slidenum">
              <a:rPr lang="es-E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ABFDEE3-3E05-4A66-9B60-0A20B037DF6B}" type="slidenum">
              <a:rPr lang="es-E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68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 userDrawn="1"/>
        </p:nvSpPr>
        <p:spPr>
          <a:xfrm>
            <a:off x="428596" y="357166"/>
            <a:ext cx="8286808" cy="114300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6ED727-27CD-4E07-8BCC-54F7ACA67BF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02.04.2013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02D7C6-DFB1-429C-A9F0-1B3ACF66FE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214282" y="214290"/>
            <a:ext cx="8715436" cy="6500858"/>
          </a:xfrm>
          <a:prstGeom prst="rect">
            <a:avLst/>
          </a:prstGeom>
          <a:noFill/>
          <a:ln w="76200">
            <a:solidFill>
              <a:srgbClr val="FF8181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55.gif"/><Relationship Id="rId5" Type="http://schemas.openxmlformats.org/officeDocument/2006/relationships/image" Target="../media/image5.png"/><Relationship Id="rId4" Type="http://schemas.openxmlformats.org/officeDocument/2006/relationships/image" Target="../media/image5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67.png"/><Relationship Id="rId5" Type="http://schemas.openxmlformats.org/officeDocument/2006/relationships/image" Target="../media/image5.png"/><Relationship Id="rId4" Type="http://schemas.openxmlformats.org/officeDocument/2006/relationships/image" Target="../media/image6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73.jpeg"/><Relationship Id="rId4" Type="http://schemas.openxmlformats.org/officeDocument/2006/relationships/image" Target="../media/image7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77.jpeg"/><Relationship Id="rId4" Type="http://schemas.openxmlformats.org/officeDocument/2006/relationships/image" Target="../media/image7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81.jpeg"/><Relationship Id="rId4" Type="http://schemas.openxmlformats.org/officeDocument/2006/relationships/image" Target="../media/image80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13" Type="http://schemas.openxmlformats.org/officeDocument/2006/relationships/image" Target="../media/image16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12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11" Type="http://schemas.openxmlformats.org/officeDocument/2006/relationships/image" Target="../media/image14.png"/><Relationship Id="rId5" Type="http://schemas.openxmlformats.org/officeDocument/2006/relationships/image" Target="../media/image8.jpeg"/><Relationship Id="rId15" Type="http://schemas.openxmlformats.org/officeDocument/2006/relationships/image" Target="../media/image18.jpeg"/><Relationship Id="rId10" Type="http://schemas.openxmlformats.org/officeDocument/2006/relationships/image" Target="../media/image13.png"/><Relationship Id="rId4" Type="http://schemas.openxmlformats.org/officeDocument/2006/relationships/image" Target="../media/image7.jpeg"/><Relationship Id="rId9" Type="http://schemas.openxmlformats.org/officeDocument/2006/relationships/image" Target="../media/image12.jpeg"/><Relationship Id="rId14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jpeg"/><Relationship Id="rId5" Type="http://schemas.openxmlformats.org/officeDocument/2006/relationships/image" Target="../media/image25.gif"/><Relationship Id="rId4" Type="http://schemas.openxmlformats.org/officeDocument/2006/relationships/image" Target="../media/image24.gif"/><Relationship Id="rId9" Type="http://schemas.openxmlformats.org/officeDocument/2006/relationships/image" Target="../media/image2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3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786578" y="6643710"/>
            <a:ext cx="2357422" cy="2142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srgbClr val="FFFFFF"/>
                </a:solidFill>
              </a:rPr>
              <a:t>Prezentacii.com</a:t>
            </a:r>
            <a:endParaRPr lang="ru-RU" dirty="0">
              <a:solidFill>
                <a:srgbClr val="FFFFFF"/>
              </a:solidFill>
            </a:endParaRPr>
          </a:p>
        </p:txBody>
      </p:sp>
      <p:pic>
        <p:nvPicPr>
          <p:cNvPr id="6" name="Рисунок 5" descr="&quot;Чистый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3933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1475656" y="0"/>
            <a:ext cx="662473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МБОУ «Заинская средняя общеобразовательная школа №2»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283968" y="522920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Выполнила: ученица 1 А класса</a:t>
            </a:r>
            <a:endParaRPr lang="ru-RU" sz="1050" dirty="0" smtClean="0">
              <a:solidFill>
                <a:srgbClr val="0070C0"/>
              </a:solidFill>
              <a:latin typeface="Arial" pitchFamily="34" charset="0"/>
            </a:endParaRP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Романюк </a:t>
            </a:r>
            <a:r>
              <a:rPr lang="ru-RU" dirty="0" err="1" smtClean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Милена</a:t>
            </a:r>
            <a:endParaRPr lang="ru-RU" sz="1050" dirty="0" smtClean="0">
              <a:solidFill>
                <a:srgbClr val="0070C0"/>
              </a:solidFill>
              <a:latin typeface="Arial" pitchFamily="34" charset="0"/>
            </a:endParaRP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Кл. руководитель: </a:t>
            </a: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Рыжова Венера Идиетулловна</a:t>
            </a:r>
            <a:endParaRPr lang="ru-RU" sz="1050" dirty="0" smtClean="0">
              <a:solidFill>
                <a:srgbClr val="0070C0"/>
              </a:solidFill>
              <a:latin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214810" y="6550223"/>
            <a:ext cx="100700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2012-2013</a:t>
            </a:r>
            <a:r>
              <a:rPr lang="ru-RU" sz="1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ru-RU" sz="1400" dirty="0" smtClean="0">
              <a:latin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915816" y="1772816"/>
            <a:ext cx="394229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Мы за чистый город!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142976" y="692696"/>
            <a:ext cx="685804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</a:rPr>
              <a:t>Мы обратились к различным источникам информации</a:t>
            </a:r>
            <a:endParaRPr lang="ru-RU" sz="3200" dirty="0">
              <a:solidFill>
                <a:srgbClr val="FF0000"/>
              </a:solidFill>
            </a:endParaRPr>
          </a:p>
        </p:txBody>
      </p:sp>
      <p:pic>
        <p:nvPicPr>
          <p:cNvPr id="11" name="Рисунок 10" descr="http://www.wwww4.com/w2856/55933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6296" y="1484784"/>
            <a:ext cx="1080120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4" name="Picture 10" descr="http://narimed.ru/wp-content/uploads/2011-07-25/sdelaj-kompyuter-svoim-drugom_1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916832"/>
            <a:ext cx="2016224" cy="1944216"/>
          </a:xfrm>
          <a:prstGeom prst="rect">
            <a:avLst/>
          </a:prstGeom>
          <a:noFill/>
        </p:spPr>
      </p:pic>
      <p:pic>
        <p:nvPicPr>
          <p:cNvPr id="15" name="Picture 2" descr="G:\DCIM\101MSDCF\DSC0693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44208" y="3212976"/>
            <a:ext cx="2350044" cy="22843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" name="Рисунок 15" descr="L:\с флешки 07.12.12\DSC06008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03648" y="4149080"/>
            <a:ext cx="2127180" cy="18608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H:\DCIM\101MSDCF\DSC06995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07904" y="1988840"/>
            <a:ext cx="2088232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1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>
                <a:solidFill>
                  <a:srgbClr val="FF0000"/>
                </a:solidFill>
              </a:rPr>
              <a:t>Что такое мусор?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/>
          <a:lstStyle/>
          <a:p>
            <a:pPr algn="ctr">
              <a:buNone/>
            </a:pPr>
            <a:r>
              <a:rPr lang="ru-RU" sz="1600" b="1" dirty="0" smtClean="0"/>
              <a:t>      </a:t>
            </a:r>
            <a:r>
              <a:rPr lang="ru-RU" sz="1400" b="1" dirty="0" smtClean="0"/>
              <a:t>МУСОР</a:t>
            </a:r>
            <a:r>
              <a:rPr lang="ru-RU" sz="1400" dirty="0" smtClean="0"/>
              <a:t>, твердые отбросы растительного, животного и минерального происхождения, накапливающиеся в домашнем и коммунальном хозяйстве, торговле и промышленности. М. легко подвергается процессам гниения, загрязняет почву, воздух, почвенную воду и потому подлежит обычно немедленно вывозке и ликвидации или утилизации. (Большая медицинская энциклопедия)</a:t>
            </a:r>
            <a:endParaRPr lang="ru-RU" sz="1400" dirty="0"/>
          </a:p>
        </p:txBody>
      </p:sp>
      <p:pic>
        <p:nvPicPr>
          <p:cNvPr id="4" name="Рисунок 3" descr="http://s012.radikal.ru/i319/1011/ab/f66e0ee079b9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2636912"/>
            <a:ext cx="2664296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www.thstrans.ru/components/com_virtuemart/shop_image/product/a24194752e08fa4aa422af303c50a68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2636912"/>
            <a:ext cx="2664296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кошка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43306" y="2285992"/>
            <a:ext cx="2376264" cy="242889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" name="Рисунок 4" descr="H:\DCIM\101MSDCF\DSC0688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571744"/>
            <a:ext cx="2447132" cy="242889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7" name="Рисунок 6" descr="http://im0-tub-ru.yandex.net/i?id=22756295-44-72&amp;n=21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00232" y="1071546"/>
            <a:ext cx="1785950" cy="171451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076" name="Picture 4" descr="http://alimero.ru/uploads/images/00/00/75/2011/07/26/233f4d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44208" y="2636912"/>
            <a:ext cx="2448272" cy="235745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0" name="Прямоугольник 9"/>
          <p:cNvSpPr/>
          <p:nvPr/>
        </p:nvSpPr>
        <p:spPr>
          <a:xfrm>
            <a:off x="1043608" y="476672"/>
            <a:ext cx="77768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Какой вред мусор  приносит   людям?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15" name="Picture 2" descr="http://medkarta.com/pic/md/2012300315510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43570" y="1071546"/>
            <a:ext cx="1654474" cy="157163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8" name="Стрелка вправо 7"/>
          <p:cNvSpPr/>
          <p:nvPr/>
        </p:nvSpPr>
        <p:spPr>
          <a:xfrm rot="20433142">
            <a:off x="2752559" y="3722069"/>
            <a:ext cx="978408" cy="484632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9" name="Стрелка вправо 8"/>
          <p:cNvSpPr/>
          <p:nvPr/>
        </p:nvSpPr>
        <p:spPr>
          <a:xfrm rot="14366159">
            <a:off x="3504078" y="2213902"/>
            <a:ext cx="799387" cy="484632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10"/>
          <p:cNvSpPr/>
          <p:nvPr/>
        </p:nvSpPr>
        <p:spPr>
          <a:xfrm rot="18125683">
            <a:off x="5390679" y="2261420"/>
            <a:ext cx="735850" cy="484632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 rot="2456787">
            <a:off x="7010233" y="2260920"/>
            <a:ext cx="791519" cy="48463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ww.rs-specmash.ru/netcat_files/103/41/eccbc87e4b5ce2fe28308fd9f2a7baf3_37.jpeg"/>
          <p:cNvPicPr/>
          <p:nvPr/>
        </p:nvPicPr>
        <p:blipFill>
          <a:blip r:embed="rId2" cstate="print"/>
          <a:srcRect l="23622" t="27559" r="19488" b="23622"/>
          <a:stretch>
            <a:fillRect/>
          </a:stretch>
        </p:blipFill>
        <p:spPr bwMode="auto">
          <a:xfrm>
            <a:off x="5868144" y="2132856"/>
            <a:ext cx="3024336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cs309431.userapi.com/v309431099/29f6/qINLeSyPUXo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9792" y="404664"/>
            <a:ext cx="3038475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im4-tub-ru.yandex.net/i?id=539788334-10-72&amp;n=21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2204864"/>
            <a:ext cx="1944216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&quot;Чистый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80312" y="404664"/>
            <a:ext cx="1476672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6" name="Picture 4" descr="http://centr-kolyasok.ru/image/data/questionmark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31840" y="3212976"/>
            <a:ext cx="2088232" cy="16561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Rectangle 1"/>
          <p:cNvSpPr>
            <a:spLocks noChangeArrowheads="1"/>
          </p:cNvSpPr>
          <p:nvPr/>
        </p:nvSpPr>
        <p:spPr bwMode="auto">
          <a:xfrm>
            <a:off x="683568" y="332656"/>
            <a:ext cx="237626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Порядок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</a:endParaRPr>
          </a:p>
        </p:txBody>
      </p:sp>
      <p:sp>
        <p:nvSpPr>
          <p:cNvPr id="63490" name="Rectangle 2"/>
          <p:cNvSpPr>
            <a:spLocks noChangeArrowheads="1"/>
          </p:cNvSpPr>
          <p:nvPr/>
        </p:nvSpPr>
        <p:spPr bwMode="auto">
          <a:xfrm>
            <a:off x="3059832" y="332656"/>
            <a:ext cx="367240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начинается 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 Black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516216" y="332656"/>
            <a:ext cx="201208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solidFill>
                  <a:srgbClr val="FF0000"/>
                </a:solidFill>
                <a:latin typeface="Arial Black" pitchFamily="34" charset="0"/>
              </a:rPr>
              <a:t>с себя!</a:t>
            </a:r>
            <a:endParaRPr lang="ru-RU" sz="3600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6" name="Рисунок 5" descr="L:\DSCN101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56" y="1412776"/>
            <a:ext cx="2736304" cy="282413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 descr="L:\Чистый город\DSCN164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196752"/>
            <a:ext cx="2088232" cy="374441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 descr="L:\Чистый город\DSCN1656.JPG"/>
          <p:cNvPicPr/>
          <p:nvPr/>
        </p:nvPicPr>
        <p:blipFill>
          <a:blip r:embed="rId4" cstate="print"/>
          <a:srcRect r="25153"/>
          <a:stretch>
            <a:fillRect/>
          </a:stretch>
        </p:blipFill>
        <p:spPr bwMode="auto">
          <a:xfrm>
            <a:off x="6588224" y="1196752"/>
            <a:ext cx="2016224" cy="37338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Рисунок 11" descr="F:\Чистый город\RSCN1642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99992" y="4437112"/>
            <a:ext cx="2284876" cy="200026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Рисунок 12" descr="L:\Чистый город\DSCN1643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63688" y="4365104"/>
            <a:ext cx="2295525" cy="201622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34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34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3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34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34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34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8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musara.ru/assets/upload/image/bytovoy_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620688"/>
            <a:ext cx="4535760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764704"/>
            <a:ext cx="3105150" cy="221932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6" name="Рисунок 5" descr="H:\DCIM\101MSDCF\DSC06995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1700808"/>
            <a:ext cx="2160240" cy="2687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:\DCIM\101MSDCF\DSC07005.JPG"/>
          <p:cNvPicPr/>
          <p:nvPr/>
        </p:nvPicPr>
        <p:blipFill>
          <a:blip r:embed="rId5" cstate="print"/>
          <a:srcRect l="40445" t="13723" r="13689" b="28253"/>
          <a:stretch>
            <a:fillRect/>
          </a:stretch>
        </p:blipFill>
        <p:spPr bwMode="auto">
          <a:xfrm rot="16200000">
            <a:off x="6372772" y="1916262"/>
            <a:ext cx="2647950" cy="2361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:\DCIM\101MSDCF\DSC0689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235496" y="1428800"/>
            <a:ext cx="3344416" cy="316835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http://im7-tub-ru.yandex.net/i?id=315364022-58-72&amp;n=2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20" y="1556792"/>
            <a:ext cx="3096344" cy="30963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02" name="Picture 2" descr="http://konotopchschool.ucoz.ru/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9912" y="1700808"/>
            <a:ext cx="1440160" cy="3168352"/>
          </a:xfrm>
          <a:prstGeom prst="rect">
            <a:avLst/>
          </a:prstGeom>
          <a:noFill/>
        </p:spPr>
      </p:pic>
      <p:pic>
        <p:nvPicPr>
          <p:cNvPr id="6" name="Рисунок 5" descr="&quot;Чистый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80312" y="404664"/>
            <a:ext cx="1476672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4" name="Picture 4" descr="http://all-about-eso.ru/wp-content/uploads/2010/06/07vesy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79912" y="404664"/>
            <a:ext cx="1368152" cy="10801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shot.photo.qip.ru/30471Hx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16632"/>
            <a:ext cx="8928992" cy="6624736"/>
          </a:xfrm>
          <a:prstGeom prst="rect">
            <a:avLst/>
          </a:prstGeom>
          <a:noFill/>
        </p:spPr>
      </p:pic>
      <p:pic>
        <p:nvPicPr>
          <p:cNvPr id="8" name="Рисунок 7" descr="F:\Чистый город\Фото-0079.jpg"/>
          <p:cNvPicPr/>
          <p:nvPr/>
        </p:nvPicPr>
        <p:blipFill>
          <a:blip r:embed="rId3" cstate="print"/>
          <a:srcRect l="7972" r="28051"/>
          <a:stretch>
            <a:fillRect/>
          </a:stretch>
        </p:blipFill>
        <p:spPr bwMode="auto">
          <a:xfrm>
            <a:off x="6516216" y="2780928"/>
            <a:ext cx="2304256" cy="280831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Прямоугольник 8"/>
          <p:cNvSpPr/>
          <p:nvPr/>
        </p:nvSpPr>
        <p:spPr>
          <a:xfrm>
            <a:off x="179512" y="116632"/>
            <a:ext cx="253787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600" dirty="0" smtClean="0">
                <a:solidFill>
                  <a:srgbClr val="FF0000"/>
                </a:solidFill>
                <a:latin typeface="Arial Black" pitchFamily="34" charset="0"/>
                <a:ea typeface="Calibri" pitchFamily="34" charset="0"/>
                <a:cs typeface="Times New Roman" pitchFamily="18" charset="0"/>
              </a:rPr>
              <a:t>Порядок</a:t>
            </a:r>
            <a:r>
              <a:rPr lang="ru-RU" sz="3600" dirty="0" smtClean="0">
                <a:latin typeface="Arial Black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lang="ru-RU" sz="3600" dirty="0" smtClean="0">
              <a:latin typeface="Arial Black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843808" y="116632"/>
            <a:ext cx="353494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600" dirty="0" smtClean="0">
                <a:solidFill>
                  <a:srgbClr val="FF0000"/>
                </a:solidFill>
                <a:latin typeface="Arial Black" pitchFamily="34" charset="0"/>
                <a:ea typeface="Calibri" pitchFamily="34" charset="0"/>
                <a:cs typeface="Times New Roman" pitchFamily="18" charset="0"/>
              </a:rPr>
              <a:t> начинается </a:t>
            </a:r>
            <a:endParaRPr lang="ru-RU" sz="3600" dirty="0" smtClean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516216" y="188640"/>
            <a:ext cx="201208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solidFill>
                  <a:srgbClr val="FF0000"/>
                </a:solidFill>
                <a:latin typeface="Arial Black" pitchFamily="34" charset="0"/>
              </a:rPr>
              <a:t>с себя!</a:t>
            </a:r>
            <a:endParaRPr lang="ru-RU" sz="3600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8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>
                <a:solidFill>
                  <a:srgbClr val="FF0000"/>
                </a:solidFill>
              </a:rPr>
              <a:t>Все вместе прибираем пришкольный участок и парки города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786578" y="6643710"/>
            <a:ext cx="2357422" cy="2142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srgbClr val="FFFFFF"/>
                </a:solidFill>
              </a:rPr>
              <a:t>Prezentacii.com</a:t>
            </a:r>
            <a:endParaRPr lang="ru-RU" dirty="0">
              <a:solidFill>
                <a:srgbClr val="FFFFFF"/>
              </a:solidFill>
            </a:endParaRPr>
          </a:p>
        </p:txBody>
      </p:sp>
      <p:pic>
        <p:nvPicPr>
          <p:cNvPr id="15" name="Рисунок 14" descr="L:\уборка перед школой\SAM_1577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214554"/>
            <a:ext cx="2808312" cy="25003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F:\День открытых дверей\Субботник (4).JPG"/>
          <p:cNvPicPr/>
          <p:nvPr/>
        </p:nvPicPr>
        <p:blipFill>
          <a:blip r:embed="rId3" cstate="print"/>
          <a:srcRect l="11600" r="11600"/>
          <a:stretch>
            <a:fillRect/>
          </a:stretch>
        </p:blipFill>
        <p:spPr bwMode="auto">
          <a:xfrm>
            <a:off x="6000760" y="2143116"/>
            <a:ext cx="2743148" cy="25003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4" descr="C:\Documents and Settings\Ирина\Мои документы\Иванова Н.В\Фото 2010-11\Всероссийский субботник 30.05.11\P1050396.JPG"/>
          <p:cNvPicPr>
            <a:picLocks noChangeAspect="1" noChangeArrowheads="1"/>
          </p:cNvPicPr>
          <p:nvPr/>
        </p:nvPicPr>
        <p:blipFill>
          <a:blip r:embed="rId4" cstate="screen"/>
          <a:srcRect l="14618"/>
          <a:stretch>
            <a:fillRect/>
          </a:stretch>
        </p:blipFill>
        <p:spPr bwMode="auto">
          <a:xfrm>
            <a:off x="3286116" y="1500174"/>
            <a:ext cx="2571768" cy="24288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F:\День открытых дверей\Субботник (1).JPG"/>
          <p:cNvPicPr/>
          <p:nvPr/>
        </p:nvPicPr>
        <p:blipFill>
          <a:blip r:embed="rId5" cstate="print"/>
          <a:srcRect b="21928"/>
          <a:stretch>
            <a:fillRect/>
          </a:stretch>
        </p:blipFill>
        <p:spPr bwMode="auto">
          <a:xfrm>
            <a:off x="3357554" y="4214818"/>
            <a:ext cx="2500330" cy="23574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>
                <a:solidFill>
                  <a:srgbClr val="FF0000"/>
                </a:solidFill>
              </a:rPr>
              <a:t>Все вместе озеленяем</a:t>
            </a:r>
            <a:br>
              <a:rPr lang="ru-RU" sz="3200" dirty="0" smtClean="0">
                <a:solidFill>
                  <a:srgbClr val="FF0000"/>
                </a:solidFill>
              </a:rPr>
            </a:br>
            <a:r>
              <a:rPr lang="ru-RU" sz="3200" dirty="0" smtClean="0">
                <a:solidFill>
                  <a:srgbClr val="FF0000"/>
                </a:solidFill>
              </a:rPr>
              <a:t> пришкольный участок</a:t>
            </a:r>
            <a:endParaRPr lang="ru-RU" sz="3200" dirty="0">
              <a:solidFill>
                <a:srgbClr val="FF0000"/>
              </a:solidFill>
            </a:endParaRPr>
          </a:p>
        </p:txBody>
      </p:sp>
      <p:pic>
        <p:nvPicPr>
          <p:cNvPr id="6" name="Содержимое 6" descr="I:\Мясникова Татьяна Алексеевна.jpg"/>
          <p:cNvPicPr>
            <a:picLocks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95536" y="1700808"/>
            <a:ext cx="2808312" cy="23762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323528" y="3789040"/>
            <a:ext cx="308496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Times New Roman" pitchFamily="18" charset="0"/>
              </a:rPr>
              <a:t>Учитель биологии </a:t>
            </a:r>
            <a:r>
              <a:rPr lang="ru-RU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Times New Roman" pitchFamily="18" charset="0"/>
              </a:rPr>
              <a:t>Мясникова</a:t>
            </a:r>
            <a:r>
              <a:rPr lang="ru-RU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Times New Roman" pitchFamily="18" charset="0"/>
              </a:rPr>
              <a:t> Т.А.</a:t>
            </a:r>
            <a:endParaRPr lang="ru-RU" sz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Picture 2" descr="C:\Documents and Settings\Ирина\Рабочий стол\Фото 2010\104SSCAM\S7301922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419872" y="1412776"/>
            <a:ext cx="2376264" cy="17281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E:\МБОУ ЗСОШ №2 015.jpg"/>
          <p:cNvPicPr/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012160" y="1772816"/>
            <a:ext cx="2736304" cy="23042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 descr="E:\МБОУ ЗСОШ №2 012.jpg"/>
          <p:cNvPicPr/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3419872" y="3356992"/>
            <a:ext cx="2376264" cy="15841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28596" y="1428736"/>
            <a:ext cx="8286808" cy="3200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Цель  проекта: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уточнить  и  расширить  представление  о  том, что  портит  окружающую  среду;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содействовать формированию  и совершенствованию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экологической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культуры, экологического сознания;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воспитание  желания  посильно  восстанавливать  окружающую  природу, соблюдать  чистоту  родного  города. </a:t>
            </a:r>
            <a:endParaRPr kumimoji="0" lang="ru-RU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Задачи  проекта: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Calibri" pitchFamily="34" charset="0"/>
              <a:cs typeface="Calibri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способствовать  формированию  навыков  разумного  поведения;</a:t>
            </a:r>
            <a:endParaRPr kumimoji="0" lang="ru-RU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введение  в  мир  социальной  действительности;</a:t>
            </a:r>
            <a:endParaRPr kumimoji="0" lang="ru-RU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воспитывать  гуманную, социально  активную  личность, способную  понимать  и     любить   свой  город, природу, бережно  к  ним  относиться.</a:t>
            </a:r>
            <a:endParaRPr kumimoji="0" lang="ru-RU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&quot;Чистый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6116" y="428604"/>
            <a:ext cx="2571736" cy="857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http://im8-tub-ru.yandex.net/i?id=149851177-15-72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332656"/>
            <a:ext cx="8712968" cy="4536504"/>
          </a:xfrm>
          <a:prstGeom prst="rect">
            <a:avLst/>
          </a:prstGeom>
          <a:noFill/>
        </p:spPr>
      </p:pic>
      <p:pic>
        <p:nvPicPr>
          <p:cNvPr id="6" name="Picture 2" descr="F:\101NIKON\DSCN0513.JPG"/>
          <p:cNvPicPr>
            <a:picLocks noChangeAspect="1" noChangeArrowheads="1"/>
          </p:cNvPicPr>
          <p:nvPr/>
        </p:nvPicPr>
        <p:blipFill>
          <a:blip r:embed="rId3" cstate="print"/>
          <a:srcRect l="15942" t="37949" r="17328"/>
          <a:stretch>
            <a:fillRect/>
          </a:stretch>
        </p:blipFill>
        <p:spPr bwMode="auto">
          <a:xfrm>
            <a:off x="899592" y="548680"/>
            <a:ext cx="1584176" cy="18722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2051720" y="764704"/>
            <a:ext cx="4572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МЫ  ЗА ЧИСТЫЙ ГОРОД!!!</a:t>
            </a:r>
          </a:p>
          <a:p>
            <a:pPr algn="ctr"/>
            <a:endParaRPr lang="ru-RU" sz="2800" b="1" dirty="0" smtClean="0">
              <a:solidFill>
                <a:srgbClr val="FFFF00"/>
              </a:solidFill>
            </a:endParaRPr>
          </a:p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А ВЫ?!</a:t>
            </a:r>
            <a:endParaRPr lang="ru-RU" sz="2800" b="1" dirty="0">
              <a:solidFill>
                <a:srgbClr val="FFFF00"/>
              </a:solidFill>
            </a:endParaRPr>
          </a:p>
        </p:txBody>
      </p:sp>
      <p:pic>
        <p:nvPicPr>
          <p:cNvPr id="8" name="Рисунок 7" descr="H:\Documents and Settings\ИРИНА\Рабочий стол\Картинки на презентацию\0_7714d_e36d2391_orig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64288" y="404664"/>
            <a:ext cx="1728192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C:\Documents and Settings\Admin\Мои документы\DCIM\101MSDCF\DSC06846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08104" y="2204864"/>
            <a:ext cx="3024336" cy="24098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500042"/>
            <a:ext cx="8286808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Этапы проекта</a:t>
            </a:r>
          </a:p>
          <a:p>
            <a:endParaRPr lang="ru-RU" b="1" i="1" dirty="0" smtClean="0">
              <a:solidFill>
                <a:srgbClr val="FF0000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algn="just"/>
            <a:r>
              <a:rPr lang="en-US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– подготовительный</a:t>
            </a:r>
          </a:p>
          <a:p>
            <a:pPr algn="just">
              <a:buFontTx/>
              <a:buChar char="-"/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подготовка к проектной деятельности;</a:t>
            </a:r>
          </a:p>
          <a:p>
            <a:pPr algn="just">
              <a:buFontTx/>
              <a:buChar char="-"/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постановка цели и задачи.</a:t>
            </a:r>
            <a:endParaRPr lang="en-US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just"/>
            <a:r>
              <a:rPr lang="en-US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II 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– исследовательский</a:t>
            </a:r>
          </a:p>
          <a:p>
            <a:pPr algn="just"/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поиск материала через различные источники информации.</a:t>
            </a:r>
            <a:endParaRPr lang="en-US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just"/>
            <a:r>
              <a:rPr lang="en-US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III 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- обобщение материала</a:t>
            </a:r>
          </a:p>
          <a:p>
            <a:endParaRPr lang="ru-RU" b="1" i="1" dirty="0" smtClean="0">
              <a:solidFill>
                <a:srgbClr val="FF0000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algn="ctr"/>
            <a:r>
              <a:rPr lang="ru-RU" b="1" i="1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Ожидаемые результаты</a:t>
            </a:r>
          </a:p>
          <a:p>
            <a:pPr algn="just"/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-реализация основных направлений программы «Радуга» – воспитание гражданина – патриота своего Отечества;</a:t>
            </a:r>
          </a:p>
          <a:p>
            <a:pPr algn="just">
              <a:buFontTx/>
              <a:buChar char="-"/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решение социальных, духовных, экологических вопросов с подрастающим поколением;</a:t>
            </a:r>
          </a:p>
          <a:p>
            <a:pPr algn="just">
              <a:buFontTx/>
              <a:buChar char="-"/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привитие чувства долга, ответственности, сохранению и приумножению культурных ценностей.</a:t>
            </a:r>
          </a:p>
          <a:p>
            <a:endParaRPr lang="ru-RU" b="1" i="1" dirty="0" smtClean="0">
              <a:solidFill>
                <a:srgbClr val="FF0000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endParaRPr lang="ru-RU" b="1" i="1" dirty="0" smtClean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  <a:p>
            <a:endParaRPr lang="ru-RU" b="1" i="1" dirty="0" smtClean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  <a:p>
            <a:endParaRPr lang="ru-RU" b="1" i="1" dirty="0" smtClean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  <a:p>
            <a:endParaRPr lang="ru-RU" b="1" i="1" dirty="0" smtClean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  <a:p>
            <a:endParaRPr lang="ru-RU" b="1" i="1" dirty="0" smtClean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9" descr="http://go.imgsmail.ru/imgpreview?u=http%3A//azblok.net/uploads/posts/2010-05/1273108590%5F417584%5F401447.jpg&amp;mb=78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571552"/>
            <a:ext cx="9144000" cy="7429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786346" y="4919008"/>
            <a:ext cx="435765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           </a:t>
            </a:r>
            <a:endParaRPr lang="ru-RU" sz="20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100218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  <p:pic>
        <p:nvPicPr>
          <p:cNvPr id="17" name="Рисунок 16" descr="F:\31.12.12с флешки\DSC06398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514028">
            <a:off x="-31677" y="4098501"/>
            <a:ext cx="2963728" cy="23574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8" name="Рисунок 17" descr="H:\Венере\P1040228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0566443">
            <a:off x="3053359" y="77416"/>
            <a:ext cx="3010086" cy="23574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9" name="Рисунок 18" descr="F:\31.12.12с флешки\DSC06407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0536493">
            <a:off x="296128" y="30986"/>
            <a:ext cx="2643174" cy="23574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" name="Рисунок 19" descr="F:\31.12.12с флешки\DSC06208.JPG"/>
          <p:cNvPicPr/>
          <p:nvPr/>
        </p:nvPicPr>
        <p:blipFill>
          <a:blip r:embed="rId7" cstate="print"/>
          <a:srcRect l="22528" t="3354"/>
          <a:stretch>
            <a:fillRect/>
          </a:stretch>
        </p:blipFill>
        <p:spPr bwMode="auto">
          <a:xfrm rot="20511313">
            <a:off x="2984451" y="2193697"/>
            <a:ext cx="2598711" cy="22431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Рисунок 12" descr="F:\с флешки 07.12.12\DSC05935.JPG"/>
          <p:cNvPicPr/>
          <p:nvPr/>
        </p:nvPicPr>
        <p:blipFill>
          <a:blip r:embed="rId8" cstate="print"/>
          <a:srcRect t="25518"/>
          <a:stretch>
            <a:fillRect/>
          </a:stretch>
        </p:blipFill>
        <p:spPr bwMode="auto">
          <a:xfrm rot="20548361">
            <a:off x="84113" y="2174423"/>
            <a:ext cx="3009516" cy="222141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Рисунок 13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20502741">
            <a:off x="2138305" y="4710212"/>
            <a:ext cx="3048000" cy="24193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" name="Picture 7" descr="post-50393-1221476162_thumb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-180528" y="-459432"/>
            <a:ext cx="1800200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/>
          <p:cNvPicPr/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20599048">
            <a:off x="5929545" y="-188175"/>
            <a:ext cx="2733675" cy="23336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3" name="Рисунок 22"/>
          <p:cNvPicPr/>
          <p:nvPr/>
        </p:nvPicPr>
        <p:blipFill>
          <a:blip r:embed="rId12" cstate="print"/>
          <a:srcRect r="3500"/>
          <a:stretch>
            <a:fillRect/>
          </a:stretch>
        </p:blipFill>
        <p:spPr bwMode="auto">
          <a:xfrm rot="20524908">
            <a:off x="4920044" y="2346817"/>
            <a:ext cx="2676525" cy="22163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5" name="Рисунок 24" descr="D:\1сентября\DSC05266.JPG"/>
          <p:cNvPicPr/>
          <p:nvPr/>
        </p:nvPicPr>
        <p:blipFill>
          <a:blip r:embed="rId13" cstate="print"/>
          <a:srcRect/>
          <a:stretch>
            <a:fillRect/>
          </a:stretch>
        </p:blipFill>
        <p:spPr bwMode="auto">
          <a:xfrm rot="20644322">
            <a:off x="7151694" y="2126111"/>
            <a:ext cx="2302454" cy="180468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6" name="Рисунок 25" descr="D:\1сентября\DSC05277.JPG"/>
          <p:cNvPicPr/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20528961">
            <a:off x="5002787" y="4621031"/>
            <a:ext cx="2419350" cy="17811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7" name="Рисунок 26" descr="D:\1-й А\DSC05337.JPG"/>
          <p:cNvPicPr/>
          <p:nvPr/>
        </p:nvPicPr>
        <p:blipFill>
          <a:blip r:embed="rId15" cstate="print"/>
          <a:srcRect/>
          <a:stretch>
            <a:fillRect/>
          </a:stretch>
        </p:blipFill>
        <p:spPr bwMode="auto">
          <a:xfrm rot="20592707">
            <a:off x="6758438" y="4286406"/>
            <a:ext cx="2754189" cy="20836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9" descr="http://go.imgsmail.ru/imgpreview?u=http%3A//azblok.net/uploads/posts/2010-05/1273108590%5F417584%5F401447.jpg&amp;mb=78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:\DCIM\101MSDCF\DSC06834.JPG"/>
          <p:cNvPicPr/>
          <p:nvPr/>
        </p:nvPicPr>
        <p:blipFill>
          <a:blip r:embed="rId4" cstate="print"/>
          <a:srcRect t="1679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G:\DCIM\101MSDCF\DSC06991.JPG"/>
          <p:cNvPicPr/>
          <p:nvPr/>
        </p:nvPicPr>
        <p:blipFill>
          <a:blip r:embed="rId5" cstate="print"/>
          <a:srcRect l="2768" r="12872" b="2584"/>
          <a:stretch>
            <a:fillRect/>
          </a:stretch>
        </p:blipFill>
        <p:spPr bwMode="auto">
          <a:xfrm>
            <a:off x="3131840" y="1772816"/>
            <a:ext cx="3071834" cy="300039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097" name="Picture 1" descr="L:\портрет Венеры\IMG_584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1259632" cy="170080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Картинка 10 из 23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36912"/>
            <a:ext cx="2867190" cy="22662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Содержимое 3" descr="Картинка 131 из 11093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2636912"/>
            <a:ext cx="3096344" cy="22322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Картинка 2 из 44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332656"/>
            <a:ext cx="864096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Картинка 7 из 5998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384" y="332656"/>
            <a:ext cx="864096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Картинка 1 из 21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23928" y="764704"/>
            <a:ext cx="1224136" cy="14401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 descr="Картинка 23 из 3835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786578" y="2643182"/>
            <a:ext cx="1980728" cy="22322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5572132" y="714356"/>
            <a:ext cx="2126738" cy="17281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Рисунок 12" descr="Картинка 30 из 3883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259632" y="620688"/>
            <a:ext cx="2376264" cy="1800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8229600" cy="1359024"/>
          </a:xfrm>
        </p:spPr>
        <p:txBody>
          <a:bodyPr/>
          <a:lstStyle/>
          <a:p>
            <a:pPr algn="l"/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smtClean="0">
                <a:solidFill>
                  <a:srgbClr val="FF0000"/>
                </a:solidFill>
              </a:rPr>
              <a:t>Мой дом</a:t>
            </a:r>
            <a:br>
              <a:rPr lang="ru-RU" sz="3200" b="1" dirty="0" smtClean="0">
                <a:solidFill>
                  <a:srgbClr val="FF0000"/>
                </a:solidFill>
              </a:rPr>
            </a:br>
            <a:r>
              <a:rPr lang="ru-RU" sz="3200" b="1" dirty="0" smtClean="0">
                <a:solidFill>
                  <a:srgbClr val="FF0000"/>
                </a:solidFill>
              </a:rPr>
              <a:t>                         Мой двор </a:t>
            </a:r>
            <a:br>
              <a:rPr lang="ru-RU" sz="3200" b="1" dirty="0" smtClean="0">
                <a:solidFill>
                  <a:srgbClr val="FF0000"/>
                </a:solidFill>
              </a:rPr>
            </a:br>
            <a:r>
              <a:rPr lang="ru-RU" sz="3200" b="1" dirty="0" smtClean="0">
                <a:solidFill>
                  <a:srgbClr val="FF0000"/>
                </a:solidFill>
              </a:rPr>
              <a:t>                                                  Моя улица</a:t>
            </a:r>
            <a:r>
              <a:rPr lang="ru-RU" sz="3200" dirty="0" smtClean="0">
                <a:solidFill>
                  <a:srgbClr val="FF0000"/>
                </a:solidFill>
              </a:rPr>
              <a:t/>
            </a:r>
            <a:br>
              <a:rPr lang="ru-RU" sz="3200" dirty="0" smtClean="0">
                <a:solidFill>
                  <a:srgbClr val="FF0000"/>
                </a:solidFill>
              </a:rPr>
            </a:br>
            <a:endParaRPr lang="ru-RU" sz="3200" dirty="0">
              <a:solidFill>
                <a:srgbClr val="FF0000"/>
              </a:solidFill>
            </a:endParaRPr>
          </a:p>
        </p:txBody>
      </p:sp>
      <p:pic>
        <p:nvPicPr>
          <p:cNvPr id="4" name="Рисунок 3" descr="H:\DCIM\101MSDCF\DSC0688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43636" y="2214554"/>
            <a:ext cx="2524125" cy="26153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&quot;Чистый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80312" y="404664"/>
            <a:ext cx="1476672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F:\Чистый город\Фото-0080.jpg"/>
          <p:cNvPicPr/>
          <p:nvPr/>
        </p:nvPicPr>
        <p:blipFill>
          <a:blip r:embed="rId4" cstate="print"/>
          <a:srcRect l="5906" r="24213"/>
          <a:stretch>
            <a:fillRect/>
          </a:stretch>
        </p:blipFill>
        <p:spPr bwMode="auto">
          <a:xfrm>
            <a:off x="3286116" y="1714488"/>
            <a:ext cx="2572620" cy="27289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G:\DCIM\101MSDCF\DSC07008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58" y="2214554"/>
            <a:ext cx="2643206" cy="27860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G:\DCIM\101MSDCF\DSC07006.JPG"/>
          <p:cNvPicPr/>
          <p:nvPr/>
        </p:nvPicPr>
        <p:blipFill>
          <a:blip r:embed="rId6" cstate="print"/>
          <a:srcRect t="13103" r="66437" b="66991"/>
          <a:stretch>
            <a:fillRect/>
          </a:stretch>
        </p:blipFill>
        <p:spPr bwMode="auto">
          <a:xfrm>
            <a:off x="714348" y="928670"/>
            <a:ext cx="1840923" cy="10910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216" y="1988840"/>
            <a:ext cx="2088232" cy="30243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 descr="H:\DCIM\101MSDCF\DSC0689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-88540" y="2400908"/>
            <a:ext cx="2984376" cy="21602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1547664" y="476672"/>
            <a:ext cx="62646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</a:rPr>
              <a:t>Но можно увидеть и такие уголки!</a:t>
            </a:r>
            <a:endParaRPr lang="ru-RU" sz="2400" dirty="0">
              <a:solidFill>
                <a:srgbClr val="FF0000"/>
              </a:solidFill>
            </a:endParaRPr>
          </a:p>
        </p:txBody>
      </p:sp>
      <p:pic>
        <p:nvPicPr>
          <p:cNvPr id="8" name="Рисунок 7" descr="&quot;Чистый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80312" y="404664"/>
            <a:ext cx="1476672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Documents and Settings\Admin\Мои документы\DCIM\101MSDCF\DSC06887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79912" y="1268760"/>
            <a:ext cx="2581275" cy="23336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H:\DCIM\101MSDCF\DSC06889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27784" y="2852936"/>
            <a:ext cx="2448272" cy="21602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1142984"/>
            <a:ext cx="7772400" cy="1470025"/>
          </a:xfrm>
        </p:spPr>
        <p:txBody>
          <a:bodyPr>
            <a:normAutofit fontScale="90000"/>
          </a:bodyPr>
          <a:lstStyle/>
          <a:p>
            <a:pPr algn="l"/>
            <a:r>
              <a:rPr lang="ru-RU" sz="4000" b="1" dirty="0" smtClean="0">
                <a:solidFill>
                  <a:srgbClr val="FF0000"/>
                </a:solidFill>
              </a:rPr>
              <a:t>           </a:t>
            </a:r>
            <a:br>
              <a:rPr lang="ru-RU" sz="4000" b="1" dirty="0" smtClean="0">
                <a:solidFill>
                  <a:srgbClr val="FF0000"/>
                </a:solidFill>
              </a:rPr>
            </a:br>
            <a:r>
              <a:rPr lang="ru-RU" sz="4000" b="1" dirty="0" smtClean="0">
                <a:solidFill>
                  <a:srgbClr val="FF0000"/>
                </a:solidFill>
              </a:rPr>
              <a:t>          Размышляем вместе </a:t>
            </a:r>
            <a:br>
              <a:rPr lang="ru-RU" sz="4000" b="1" dirty="0" smtClean="0">
                <a:solidFill>
                  <a:srgbClr val="FF0000"/>
                </a:solidFill>
              </a:rPr>
            </a:br>
            <a:r>
              <a:rPr lang="ru-RU" sz="4000" b="1" dirty="0" smtClean="0">
                <a:solidFill>
                  <a:srgbClr val="FF0000"/>
                </a:solidFill>
              </a:rPr>
              <a:t>                      с мамой?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endParaRPr lang="ru-RU" b="1" dirty="0" smtClean="0">
              <a:solidFill>
                <a:srgbClr val="FF0000"/>
              </a:solidFill>
            </a:endParaRPr>
          </a:p>
          <a:p>
            <a:pPr algn="l"/>
            <a:r>
              <a:rPr lang="ru-RU" b="1" dirty="0" smtClean="0">
                <a:solidFill>
                  <a:srgbClr val="FF0000"/>
                </a:solidFill>
              </a:rPr>
              <a:t>         Что такое мусор?</a:t>
            </a:r>
          </a:p>
          <a:p>
            <a:pPr algn="l"/>
            <a:r>
              <a:rPr lang="ru-RU" b="1" dirty="0" smtClean="0">
                <a:solidFill>
                  <a:srgbClr val="FF0000"/>
                </a:solidFill>
              </a:rPr>
              <a:t>  Какой вред он приносит</a:t>
            </a:r>
          </a:p>
          <a:p>
            <a:pPr algn="l"/>
            <a:r>
              <a:rPr lang="ru-RU" b="1" dirty="0" smtClean="0">
                <a:solidFill>
                  <a:srgbClr val="FF0000"/>
                </a:solidFill>
              </a:rPr>
              <a:t>                людям?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5" name="Рисунок 4" descr="F:\Чистый город\DSCN165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13137" y="0"/>
            <a:ext cx="3330863" cy="307178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http://im6-tub-ru.yandex.net/i?id=11089121-39-72&amp;n=21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8662" y="3071810"/>
            <a:ext cx="1381125" cy="14287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1418</TotalTime>
  <Words>306</Words>
  <Application>Microsoft Office PowerPoint</Application>
  <PresentationFormat>Экран (4:3)</PresentationFormat>
  <Paragraphs>62</Paragraphs>
  <Slides>20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20</vt:i4>
      </vt:variant>
    </vt:vector>
  </HeadingPairs>
  <TitlesOfParts>
    <vt:vector size="23" baseType="lpstr">
      <vt:lpstr>Diseño predeterminado</vt:lpstr>
      <vt:lpstr>1_Diseño predeterminado</vt:lpstr>
      <vt:lpstr>1_Тема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 Мой дом                          Мой двор                                                    Моя улица </vt:lpstr>
      <vt:lpstr>Слайд 8</vt:lpstr>
      <vt:lpstr>                      Размышляем вместе                        с мамой?</vt:lpstr>
      <vt:lpstr>Слайд 10</vt:lpstr>
      <vt:lpstr>Что такое мусор?</vt:lpstr>
      <vt:lpstr>Слайд 12</vt:lpstr>
      <vt:lpstr>Слайд 13</vt:lpstr>
      <vt:lpstr>Слайд 14</vt:lpstr>
      <vt:lpstr>Слайд 15</vt:lpstr>
      <vt:lpstr>Слайд 16</vt:lpstr>
      <vt:lpstr>Слайд 17</vt:lpstr>
      <vt:lpstr>Все вместе прибираем пришкольный участок и парки города</vt:lpstr>
      <vt:lpstr>Все вместе озеленяем  пришкольный участок</vt:lpstr>
      <vt:lpstr>Слайд 20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ммс</cp:lastModifiedBy>
  <cp:revision>84</cp:revision>
  <dcterms:created xsi:type="dcterms:W3CDTF">2013-03-24T14:23:37Z</dcterms:created>
  <dcterms:modified xsi:type="dcterms:W3CDTF">2013-04-02T02:39:26Z</dcterms:modified>
</cp:coreProperties>
</file>